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7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8" r:id="rId14"/>
    <p:sldId id="279" r:id="rId15"/>
    <p:sldId id="280" r:id="rId16"/>
    <p:sldId id="259" r:id="rId17"/>
    <p:sldId id="282" r:id="rId18"/>
    <p:sldId id="281" r:id="rId19"/>
    <p:sldId id="261" r:id="rId20"/>
    <p:sldId id="266" r:id="rId21"/>
    <p:sldId id="260" r:id="rId22"/>
    <p:sldId id="263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F8BA-E478-4535-B11C-63A0F8F20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E1BBF-C4E4-490B-9AE6-A18E4B80C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E8766-3B0A-489C-A7C4-C3D43B89C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89953-AE73-4D11-A878-8B0E4E8C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2AFDC-E2BF-4135-8304-D6458138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790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EE1D-8D52-41ED-861C-4D9A2F34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CF037-2E24-4132-BAC5-0C9833AF8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DDFE7-A819-45C9-A1ED-B20669AE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9D230-03C1-49DF-A75B-B2A52A54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22FEA-08BD-4BD9-AE31-EF969F14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538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0772F-14B0-4677-9582-71B6524D6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DDE35-C49D-43E6-9C52-789F54E13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B661-159E-4D57-82FD-3892A4AD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561CD-DA58-4D8D-A75D-837D140A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E8E47-FACA-4A9A-8390-935D0935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101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0A62-A600-4C35-92BD-645DA265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1894F-A533-48AC-96A9-FAC2673DD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EA2BE-CD2D-4DE5-8AA0-930CDD4EB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EC94A-FA36-4760-902D-7241B402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73CA2-22BE-4C25-90E5-A99E90C5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26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2F6D-E35F-4CEA-AF28-214D7110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2D001-4B25-4AEC-8D75-EB059474E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90CB7-C8C1-43E0-94CE-E8E1382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05289-FEC3-47FE-9EBE-A5B02992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F11E-D39F-4412-AB2A-FF1FBAB9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56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B3D8-1B49-420F-B98A-09834BFE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FC30-493C-4007-BD45-3172593FE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31982-C1C7-4D8A-B111-4204BBDFB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6F0DC-5372-4600-9105-F26EF4DD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C267E-CA37-4C41-BB80-783824C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452F7-E278-49FC-90CA-235608AE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05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81A1-9E32-4B70-96AC-9D6D986F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D2BA0-4F22-48AD-A5A7-3D7B87EB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FCAA2-E977-4D20-8003-C401C7465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7D474B-27E1-4D68-9C23-C047DD95A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6047ED-8B13-431F-960F-60A40733A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2A5101-E495-4883-B4CD-768A5C77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4DE582-F6F9-43B5-B3CE-0DAA128B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728104-6F89-437F-9E39-7F721F02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440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DBF2-4E12-45C8-A2BD-D245CEA0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983F5-6BA3-40DC-A599-F3F31BAE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FFEF3-2C1D-4C20-9B3D-345A26D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0DFFB-8D7E-4B8E-A936-71D96CB9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493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C90FDC-9643-4EA3-8987-1E1DD661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4532C-9F1C-4164-B101-D30D3EE4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C36FF-3A8E-489C-8481-EAF98FF1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045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7B34-7C1A-4324-817C-B24E0F84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92945-C116-4771-9458-28A34887D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000F1-FC59-4B81-8F3A-5746D131D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EA9B1-75D6-4B8C-A036-A0A84F64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C41E5-14ED-400F-83CB-F004FFF4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28B4F-1AE1-4198-B91C-F2C6CBDE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411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F4E4-F115-4713-A511-CB8471E4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08343-BCE3-4962-8EC8-AEF9381CB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0C2D7-BFF0-4A1F-AE51-4847CA1B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0FF9B-93AA-4484-933B-5BC54463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3C1-8512-4E28-BAC0-F2AF7AA0D518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7AB4-D6A1-4C0D-90D9-0EC86423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64CB1-489B-4CB5-8132-0DC0A016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297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72C9BD-9310-49AE-A497-8000C9ED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23229-260B-4A7A-B2B4-7E455121D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2BF1-E7E1-41E6-BCDA-5010F7695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983C1-8512-4E28-BAC0-F2AF7AA0D518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61D74-B11B-48E9-89D0-46B9EAEB3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2773-38CE-4992-B0E8-F459C7795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3DFF9-3961-4D24-843F-7925B7BBC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217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Kk7r3G-M6c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BC795652-5956-4252-A2C6-00D1B8EAD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3" r="26170" b="207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8109B-41F6-4F9E-9CB3-E166552765A2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Ionic bonding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Properties and bonding model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108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9AD4AE-4537-42BA-9579-65CAC1ACD574}"/>
              </a:ext>
            </a:extLst>
          </p:cNvPr>
          <p:cNvSpPr txBox="1"/>
          <p:nvPr/>
        </p:nvSpPr>
        <p:spPr>
          <a:xfrm>
            <a:off x="1085086" y="790575"/>
            <a:ext cx="913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Consider this demonstration. Describe what is happening.</a:t>
            </a:r>
            <a:endParaRPr lang="en-AU" sz="2800" dirty="0"/>
          </a:p>
        </p:txBody>
      </p:sp>
      <p:pic>
        <p:nvPicPr>
          <p:cNvPr id="6" name="Online Media 2" title="Modeling Ionic Bonding with Magnets">
            <a:hlinkClick r:id="" action="ppaction://media"/>
            <a:extLst>
              <a:ext uri="{FF2B5EF4-FFF2-40B4-BE49-F238E27FC236}">
                <a16:creationId xmlns:a16="http://schemas.microsoft.com/office/drawing/2014/main" id="{42C3886E-1C95-433B-BCF8-FC7D86874C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5575" y="195262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74B57-92FF-4322-88A0-3A9083751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7" t="1926" r="1872" b="11556"/>
          <a:stretch/>
        </p:blipFill>
        <p:spPr>
          <a:xfrm>
            <a:off x="2280863" y="268068"/>
            <a:ext cx="7481495" cy="63218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25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/>
          <a:lstStyle/>
          <a:p>
            <a:r>
              <a:rPr lang="en-US" dirty="0"/>
              <a:t>Ionic bonding model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F4E8B-D439-4E86-A745-4B84A8FBE2D4}"/>
              </a:ext>
            </a:extLst>
          </p:cNvPr>
          <p:cNvSpPr txBox="1"/>
          <p:nvPr/>
        </p:nvSpPr>
        <p:spPr>
          <a:xfrm>
            <a:off x="809625" y="1599852"/>
            <a:ext cx="11178004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To form an ionic compound one set of atoms, generally metals, have to lose electrons to form cations and another set of atoms, generally non-metals, have to gain electrons to form anions.</a:t>
            </a:r>
          </a:p>
        </p:txBody>
      </p:sp>
      <p:pic>
        <p:nvPicPr>
          <p:cNvPr id="12" name="Picture 5" descr="02_23">
            <a:extLst>
              <a:ext uri="{FF2B5EF4-FFF2-40B4-BE49-F238E27FC236}">
                <a16:creationId xmlns:a16="http://schemas.microsoft.com/office/drawing/2014/main" id="{98934538-6AAB-462D-8DA9-9B55FD85D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31" b="15443"/>
          <a:stretch/>
        </p:blipFill>
        <p:spPr bwMode="auto">
          <a:xfrm>
            <a:off x="2936240" y="3306660"/>
            <a:ext cx="3697550" cy="339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95BE40-6C4D-4E23-B895-A43A7BE89C67}"/>
              </a:ext>
            </a:extLst>
          </p:cNvPr>
          <p:cNvSpPr txBox="1"/>
          <p:nvPr/>
        </p:nvSpPr>
        <p:spPr>
          <a:xfrm>
            <a:off x="7039610" y="4480560"/>
            <a:ext cx="349504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Both sodium and chloride now have a full valency – recall the Octet rule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08630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/>
          <a:lstStyle/>
          <a:p>
            <a:r>
              <a:rPr lang="en-US" dirty="0"/>
              <a:t>Ionic bonding model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F4E8B-D439-4E86-A745-4B84A8FBE2D4}"/>
              </a:ext>
            </a:extLst>
          </p:cNvPr>
          <p:cNvSpPr txBox="1"/>
          <p:nvPr/>
        </p:nvSpPr>
        <p:spPr>
          <a:xfrm>
            <a:off x="4724743" y="1657350"/>
            <a:ext cx="7000532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After the electron transfer you have positive cations and negative anions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Forces at work – electrostatic attraction and repulsion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How do why order the ions to maximise attraction but minimise repulsion?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FED566E-7342-4B08-ABB1-B8BA943C6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3" y="2103120"/>
            <a:ext cx="3572220" cy="219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/>
          <a:lstStyle/>
          <a:p>
            <a:r>
              <a:rPr lang="en-US" dirty="0"/>
              <a:t>Ionic bonding model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F4A4BF4-1DFE-421E-AC6A-F7A18FC2D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89" y="3310652"/>
            <a:ext cx="10722200" cy="338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00050" eaLnBrk="1" hangingPunct="1">
              <a:lnSpc>
                <a:spcPct val="150000"/>
              </a:lnSpc>
              <a:buClr>
                <a:srgbClr val="00660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resulting cation and anion form a 3-dimensional </a:t>
            </a:r>
            <a:r>
              <a:rPr lang="en-US" altLang="en-US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ionic lattice</a:t>
            </a:r>
          </a:p>
          <a:p>
            <a:pPr marL="400050" eaLnBrk="1" hangingPunct="1">
              <a:lnSpc>
                <a:spcPct val="150000"/>
              </a:lnSpc>
              <a:buClr>
                <a:srgbClr val="00660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like charges also repel each other, but this repulsion force is weaker as the like charges (e.g. positive and positive) are further apart – diagonal to each other in the lattice</a:t>
            </a:r>
          </a:p>
          <a:p>
            <a:pPr marL="400050" eaLnBrk="1" hangingPunct="1">
              <a:lnSpc>
                <a:spcPct val="150000"/>
              </a:lnSpc>
              <a:buClr>
                <a:srgbClr val="00660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strong electrostatic attractions between cations and anions is called an </a:t>
            </a:r>
            <a:r>
              <a:rPr lang="en-US" altLang="en-US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Ionic bond</a:t>
            </a:r>
          </a:p>
        </p:txBody>
      </p:sp>
      <p:pic>
        <p:nvPicPr>
          <p:cNvPr id="11" name="Picture 5" descr="02_23">
            <a:extLst>
              <a:ext uri="{FF2B5EF4-FFF2-40B4-BE49-F238E27FC236}">
                <a16:creationId xmlns:a16="http://schemas.microsoft.com/office/drawing/2014/main" id="{1903A1E2-C3AA-4013-8EC8-C5AD3039F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3"/>
          <a:stretch>
            <a:fillRect/>
          </a:stretch>
        </p:blipFill>
        <p:spPr bwMode="auto">
          <a:xfrm>
            <a:off x="1952813" y="223520"/>
            <a:ext cx="8428613" cy="307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33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/>
          <a:lstStyle/>
          <a:p>
            <a:r>
              <a:rPr lang="en-US" dirty="0"/>
              <a:t>Ionic bonding model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CF8A29-54DC-4E4C-B3D3-9AF02E95AB45}"/>
              </a:ext>
            </a:extLst>
          </p:cNvPr>
          <p:cNvSpPr/>
          <p:nvPr/>
        </p:nvSpPr>
        <p:spPr>
          <a:xfrm>
            <a:off x="8166100" y="340676"/>
            <a:ext cx="1982329" cy="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F9CF97-8A92-4756-87AB-9A17A584BB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39" b="6815"/>
          <a:stretch/>
        </p:blipFill>
        <p:spPr>
          <a:xfrm>
            <a:off x="2081670" y="1657350"/>
            <a:ext cx="8333459" cy="52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4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>
            <a:noAutofit/>
          </a:bodyPr>
          <a:lstStyle/>
          <a:p>
            <a:r>
              <a:rPr lang="en-US" sz="3600" dirty="0"/>
              <a:t>Different ions = different optimal packing</a:t>
            </a:r>
            <a:endParaRPr lang="en-AU" sz="3600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33BA88-8F7E-4D10-8962-65E89B5617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48" b="3704"/>
          <a:stretch/>
        </p:blipFill>
        <p:spPr>
          <a:xfrm>
            <a:off x="1814970" y="1694814"/>
            <a:ext cx="8333459" cy="50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67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/>
          <a:lstStyle/>
          <a:p>
            <a:r>
              <a:rPr lang="en-US" dirty="0"/>
              <a:t>Ionic compounds - properties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F4E8B-D439-4E86-A745-4B84A8FBE2D4}"/>
              </a:ext>
            </a:extLst>
          </p:cNvPr>
          <p:cNvSpPr txBox="1"/>
          <p:nvPr/>
        </p:nvSpPr>
        <p:spPr>
          <a:xfrm>
            <a:off x="809625" y="1731932"/>
            <a:ext cx="11178004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General properties of ionic compounds: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High melting and boiling points (all solids at room temperature)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Hard but brittle and are therefore not malleable or ductile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Do not conduct electricity in the solid state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Are good conducts of electricity in the molten or aqueous state (dissolved in water)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Varying solubility in water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43428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/>
          <a:lstStyle/>
          <a:p>
            <a:r>
              <a:rPr lang="en-US" dirty="0"/>
              <a:t>Hard and brittle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8C326-687E-448D-A6BC-53AD605D8AFD}"/>
              </a:ext>
            </a:extLst>
          </p:cNvPr>
          <p:cNvSpPr txBox="1"/>
          <p:nvPr/>
        </p:nvSpPr>
        <p:spPr>
          <a:xfrm>
            <a:off x="652045" y="1657350"/>
            <a:ext cx="11178004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Ionic substances are generally hard and brittle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Large force is required to cause the layers of ions to move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This movement caused like charges to align closer to each other → like repels like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Repulsion forces than dominate over attractive forces and the lattice breaks apart</a:t>
            </a:r>
            <a:endParaRPr lang="en-AU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21923-D2D3-4055-ABA8-F30A7C315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173" y="3908415"/>
            <a:ext cx="5745077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0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/>
          <a:lstStyle/>
          <a:p>
            <a:r>
              <a:rPr lang="en-US" dirty="0"/>
              <a:t>High melting and boiling point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FF70A-F0A7-483D-A723-64C5DB34539B}"/>
              </a:ext>
            </a:extLst>
          </p:cNvPr>
          <p:cNvSpPr txBox="1"/>
          <p:nvPr/>
        </p:nvSpPr>
        <p:spPr>
          <a:xfrm>
            <a:off x="652045" y="1657350"/>
            <a:ext cx="11178004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Ionic substances have high melting and boiling points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Ionic bonds are strong electrostatic attractive forces between ions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These forces extend throughout the lattice, keeping the ions in fixed position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 large amount of energy to disrupt the ionic lattice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95C72-0F41-47CE-A056-EF5612A44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7" t="24167" r="5938" b="48056"/>
          <a:stretch/>
        </p:blipFill>
        <p:spPr>
          <a:xfrm>
            <a:off x="2245309" y="4362450"/>
            <a:ext cx="79914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6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/>
          <a:lstStyle/>
          <a:p>
            <a:r>
              <a:rPr lang="en-US" dirty="0"/>
              <a:t>Overview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F4E8B-D439-4E86-A745-4B84A8FBE2D4}"/>
              </a:ext>
            </a:extLst>
          </p:cNvPr>
          <p:cNvSpPr txBox="1"/>
          <p:nvPr/>
        </p:nvSpPr>
        <p:spPr>
          <a:xfrm>
            <a:off x="1479890" y="1905000"/>
            <a:ext cx="688179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General properties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Ionic bonding model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Properties explained using the bonding model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Uses</a:t>
            </a:r>
          </a:p>
        </p:txBody>
      </p:sp>
    </p:spTree>
    <p:extLst>
      <p:ext uri="{BB962C8B-B14F-4D97-AF65-F5344CB8AC3E}">
        <p14:creationId xmlns:p14="http://schemas.microsoft.com/office/powerpoint/2010/main" val="41831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/>
          <a:lstStyle/>
          <a:p>
            <a:r>
              <a:rPr lang="en-US" dirty="0"/>
              <a:t>High melting and boiling point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B2BF45-2A29-4F50-BAA3-A501EECFA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5"/>
          <a:stretch/>
        </p:blipFill>
        <p:spPr>
          <a:xfrm>
            <a:off x="2105026" y="1600200"/>
            <a:ext cx="7639050" cy="51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76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/>
          <a:lstStyle/>
          <a:p>
            <a:r>
              <a:rPr lang="en-US" dirty="0"/>
              <a:t>Electrical conductivity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26147-9F43-491F-B795-3EEABB1E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55" y="1657350"/>
            <a:ext cx="3643313" cy="4857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786937-D5EE-49B9-B384-0F6FB604B0B6}"/>
              </a:ext>
            </a:extLst>
          </p:cNvPr>
          <p:cNvSpPr txBox="1"/>
          <p:nvPr/>
        </p:nvSpPr>
        <p:spPr>
          <a:xfrm>
            <a:off x="652045" y="1859340"/>
            <a:ext cx="341947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Solid state → ions are in fixed positions. No moving charge = no electrical conductivity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FF2ED-24DA-404A-AAEE-0AA5A4AC994B}"/>
              </a:ext>
            </a:extLst>
          </p:cNvPr>
          <p:cNvSpPr txBox="1"/>
          <p:nvPr/>
        </p:nvSpPr>
        <p:spPr>
          <a:xfrm>
            <a:off x="8355503" y="1659315"/>
            <a:ext cx="3587824" cy="23083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Molten state → ions are free to move. Cations move towards the negative terminal and the anions towards to the positive terminal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8CAC2-A8A9-48AB-9008-275E3F95252A}"/>
              </a:ext>
            </a:extLst>
          </p:cNvPr>
          <p:cNvSpPr txBox="1"/>
          <p:nvPr/>
        </p:nvSpPr>
        <p:spPr>
          <a:xfrm>
            <a:off x="8355503" y="4413855"/>
            <a:ext cx="3587824" cy="15696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Aqueous state → ions are free to move. Moving charge = able to conduct electricity</a:t>
            </a:r>
            <a:endParaRPr lang="en-A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/>
          <a:lstStyle/>
          <a:p>
            <a:r>
              <a:rPr lang="en-US" dirty="0"/>
              <a:t>Solubility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8EF90D-75D5-4365-A4B7-3E5CB9926A5E}"/>
              </a:ext>
            </a:extLst>
          </p:cNvPr>
          <p:cNvSpPr txBox="1"/>
          <p:nvPr/>
        </p:nvSpPr>
        <p:spPr>
          <a:xfrm>
            <a:off x="800100" y="1400175"/>
            <a:ext cx="105918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Solubility of ionic compounds varies based on the nature of the ions involved. The solubility table in your data sheet provides information on the trends</a:t>
            </a:r>
            <a:endParaRPr lang="en-AU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5ECB9-4101-45CB-9218-BA02ED314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3" b="25625"/>
          <a:stretch/>
        </p:blipFill>
        <p:spPr>
          <a:xfrm>
            <a:off x="652045" y="2627958"/>
            <a:ext cx="4714875" cy="3905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560209-9C0F-4E6F-9D1A-9B5D025B8B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0" t="3748" b="8574"/>
          <a:stretch/>
        </p:blipFill>
        <p:spPr>
          <a:xfrm>
            <a:off x="5743575" y="2438400"/>
            <a:ext cx="6229350" cy="41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/>
          <a:lstStyle/>
          <a:p>
            <a:r>
              <a:rPr lang="en-US" dirty="0"/>
              <a:t>Uses of ionic compounds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8EF90D-75D5-4365-A4B7-3E5CB9926A5E}"/>
              </a:ext>
            </a:extLst>
          </p:cNvPr>
          <p:cNvSpPr txBox="1"/>
          <p:nvPr/>
        </p:nvSpPr>
        <p:spPr>
          <a:xfrm>
            <a:off x="800100" y="1543050"/>
            <a:ext cx="11187529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Hardness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Calcium phosphate in bone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Granite, limestone, sandstone used for building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Bricks, tiles and other materials made of clay. Clay contains strong ionic bonding</a:t>
            </a:r>
            <a:endParaRPr lang="en-AU" sz="2000" dirty="0"/>
          </a:p>
          <a:p>
            <a:pPr>
              <a:lnSpc>
                <a:spcPct val="150000"/>
              </a:lnSpc>
            </a:pPr>
            <a:r>
              <a:rPr lang="en-AU" sz="2000" dirty="0"/>
              <a:t>Conductivity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Ionic compounds are used in batteries, for example KOH is used in button batteries (its why they are so dangerous if swallowed)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Other uses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Food (salt = NaCl, baking soda – sodium </a:t>
            </a:r>
            <a:r>
              <a:rPr lang="en-AU" sz="2000" dirty="0" err="1"/>
              <a:t>hydrogencarbonate</a:t>
            </a:r>
            <a:r>
              <a:rPr lang="en-AU" sz="2000" dirty="0"/>
              <a:t>); cleaning (bleach – sodium hypochlorite)</a:t>
            </a:r>
          </a:p>
        </p:txBody>
      </p:sp>
    </p:spTree>
    <p:extLst>
      <p:ext uri="{BB962C8B-B14F-4D97-AF65-F5344CB8AC3E}">
        <p14:creationId xmlns:p14="http://schemas.microsoft.com/office/powerpoint/2010/main" val="163087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/>
          <a:lstStyle/>
          <a:p>
            <a:r>
              <a:rPr lang="en-US" dirty="0"/>
              <a:t>Ionic compounds - properties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F4E8B-D439-4E86-A745-4B84A8FBE2D4}"/>
              </a:ext>
            </a:extLst>
          </p:cNvPr>
          <p:cNvSpPr txBox="1"/>
          <p:nvPr/>
        </p:nvSpPr>
        <p:spPr>
          <a:xfrm>
            <a:off x="809625" y="1731932"/>
            <a:ext cx="11178004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General properties of ionic compounds: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High melting and boiling points (all solids at room temperature)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Hard but brittle and are therefore not malleable or ductile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Do not conduct electricity in the solid state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Are good conducts of electricity in the molten or aqueous state (dissolved in water)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Varying solubility in water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4739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E4FC5-318E-41AE-9E6E-DEC5C4A7DDF9}"/>
              </a:ext>
            </a:extLst>
          </p:cNvPr>
          <p:cNvSpPr/>
          <p:nvPr/>
        </p:nvSpPr>
        <p:spPr>
          <a:xfrm rot="5400000">
            <a:off x="-1724443" y="3433765"/>
            <a:ext cx="4100931" cy="2433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963AA-A718-437D-8CA4-4C9A8D92FF38}"/>
              </a:ext>
            </a:extLst>
          </p:cNvPr>
          <p:cNvSpPr/>
          <p:nvPr/>
        </p:nvSpPr>
        <p:spPr>
          <a:xfrm>
            <a:off x="2257425" y="1295400"/>
            <a:ext cx="9467850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14247-61E8-4541-86DD-1B4FF0B4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5" y="155575"/>
            <a:ext cx="8067675" cy="739775"/>
          </a:xfrm>
        </p:spPr>
        <p:txBody>
          <a:bodyPr/>
          <a:lstStyle/>
          <a:p>
            <a:r>
              <a:rPr lang="en-US" dirty="0"/>
              <a:t>Ionic compounds - properties</a:t>
            </a:r>
            <a:endParaRPr lang="en-AU" dirty="0"/>
          </a:p>
        </p:txBody>
      </p:sp>
      <p:pic>
        <p:nvPicPr>
          <p:cNvPr id="6" name="Picture 5" descr="A picture containing bear&#10;&#10;Description automatically generated">
            <a:extLst>
              <a:ext uri="{FF2B5EF4-FFF2-40B4-BE49-F238E27FC236}">
                <a16:creationId xmlns:a16="http://schemas.microsoft.com/office/drawing/2014/main" id="{0D011017-DED3-47B2-ADA0-A0A6ACB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1845" cy="1509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75C1C7-E78E-412F-925F-A455E54177A4}"/>
              </a:ext>
            </a:extLst>
          </p:cNvPr>
          <p:cNvSpPr/>
          <p:nvPr/>
        </p:nvSpPr>
        <p:spPr>
          <a:xfrm>
            <a:off x="2351845" y="933450"/>
            <a:ext cx="6506405" cy="209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F4E8B-D439-4E86-A745-4B84A8FBE2D4}"/>
              </a:ext>
            </a:extLst>
          </p:cNvPr>
          <p:cNvSpPr txBox="1"/>
          <p:nvPr/>
        </p:nvSpPr>
        <p:spPr>
          <a:xfrm>
            <a:off x="809625" y="1599852"/>
            <a:ext cx="11178004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What do the general properties tell use about the structure?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High melting and boiling points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Hard but brittle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Do not conduct electricity in the solid state</a:t>
            </a:r>
          </a:p>
          <a:p>
            <a:pPr lvl="1">
              <a:lnSpc>
                <a:spcPct val="150000"/>
              </a:lnSpc>
            </a:pPr>
            <a:endParaRPr lang="en-US" sz="2400" dirty="0"/>
          </a:p>
          <a:p>
            <a:pPr lvl="1">
              <a:lnSpc>
                <a:spcPct val="150000"/>
              </a:lnSpc>
            </a:pPr>
            <a:endParaRPr lang="en-US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Are good conducts of electricity in the molten or aqueous state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3CBB7-CBDE-488D-ABAD-50B2AC82D1F3}"/>
              </a:ext>
            </a:extLst>
          </p:cNvPr>
          <p:cNvSpPr txBox="1"/>
          <p:nvPr/>
        </p:nvSpPr>
        <p:spPr>
          <a:xfrm>
            <a:off x="5993130" y="2612985"/>
            <a:ext cx="501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Forces are strong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59891-A16D-4207-93B8-897B980B97CE}"/>
              </a:ext>
            </a:extLst>
          </p:cNvPr>
          <p:cNvSpPr txBox="1"/>
          <p:nvPr/>
        </p:nvSpPr>
        <p:spPr>
          <a:xfrm>
            <a:off x="5519419" y="2287289"/>
            <a:ext cx="262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}</a:t>
            </a:r>
            <a:endParaRPr lang="en-AU" sz="6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CFE75-0412-45AF-9148-A07CB6E564CD}"/>
              </a:ext>
            </a:extLst>
          </p:cNvPr>
          <p:cNvSpPr txBox="1"/>
          <p:nvPr/>
        </p:nvSpPr>
        <p:spPr>
          <a:xfrm>
            <a:off x="2507615" y="3936404"/>
            <a:ext cx="820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solid state there are no free moving charged particles (so no delocalized electrons and fixed ions)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0F6D9A-5305-4DE5-B0A5-055301F44F40}"/>
              </a:ext>
            </a:extLst>
          </p:cNvPr>
          <p:cNvSpPr txBox="1"/>
          <p:nvPr/>
        </p:nvSpPr>
        <p:spPr>
          <a:xfrm>
            <a:off x="2466975" y="5543668"/>
            <a:ext cx="820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liquid state or solution there are charged particles that are free to move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4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15D29C-6095-4067-B1F8-017F552E2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22"/>
          <a:stretch/>
        </p:blipFill>
        <p:spPr>
          <a:xfrm>
            <a:off x="1401517" y="801370"/>
            <a:ext cx="9104486" cy="507198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01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D8D308-22E7-4770-802B-24ACB0620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24"/>
          <a:stretch/>
        </p:blipFill>
        <p:spPr>
          <a:xfrm>
            <a:off x="1428193" y="778934"/>
            <a:ext cx="9009592" cy="53001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65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C80CDC-702C-47A9-8AFB-14152C04C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24"/>
          <a:stretch/>
        </p:blipFill>
        <p:spPr>
          <a:xfrm>
            <a:off x="1190978" y="888418"/>
            <a:ext cx="9810043" cy="52956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0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9690C-50CF-474E-9A59-4882A4E7A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552" y="643467"/>
            <a:ext cx="7378895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99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F4B43E-73CC-4EBE-86B2-931885834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29"/>
          <a:stretch/>
        </p:blipFill>
        <p:spPr>
          <a:xfrm>
            <a:off x="1608182" y="1087120"/>
            <a:ext cx="8975636" cy="511048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F36B40-8F60-4B0E-9A89-B384F2B86433}"/>
              </a:ext>
            </a:extLst>
          </p:cNvPr>
          <p:cNvSpPr txBox="1"/>
          <p:nvPr/>
        </p:nvSpPr>
        <p:spPr>
          <a:xfrm>
            <a:off x="4470400" y="244901"/>
            <a:ext cx="586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But why?</a:t>
            </a:r>
            <a:endParaRPr lang="en-A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654</Words>
  <Application>Microsoft Office PowerPoint</Application>
  <PresentationFormat>Widescreen</PresentationFormat>
  <Paragraphs>74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PowerPoint Presentation</vt:lpstr>
      <vt:lpstr>Overview</vt:lpstr>
      <vt:lpstr>Ionic compounds - properties</vt:lpstr>
      <vt:lpstr>Ionic compounds -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Ionic bonding model</vt:lpstr>
      <vt:lpstr>Ionic bonding model</vt:lpstr>
      <vt:lpstr>Ionic bonding model</vt:lpstr>
      <vt:lpstr>Ionic bonding model</vt:lpstr>
      <vt:lpstr>Different ions = different optimal packing</vt:lpstr>
      <vt:lpstr>Ionic compounds - properties</vt:lpstr>
      <vt:lpstr>Hard and brittle</vt:lpstr>
      <vt:lpstr>High melting and boiling point</vt:lpstr>
      <vt:lpstr>High melting and boiling point</vt:lpstr>
      <vt:lpstr>Electrical conductivity</vt:lpstr>
      <vt:lpstr>Solubility</vt:lpstr>
      <vt:lpstr>Uses of ionic compounds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Barnes</dc:creator>
  <cp:lastModifiedBy>Alison Barnes</cp:lastModifiedBy>
  <cp:revision>21</cp:revision>
  <dcterms:created xsi:type="dcterms:W3CDTF">2020-03-22T13:21:55Z</dcterms:created>
  <dcterms:modified xsi:type="dcterms:W3CDTF">2021-03-16T13:19:42Z</dcterms:modified>
</cp:coreProperties>
</file>